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8" r:id="rId4"/>
    <p:sldId id="266" r:id="rId5"/>
    <p:sldId id="259" r:id="rId6"/>
    <p:sldId id="260" r:id="rId7"/>
    <p:sldId id="261" r:id="rId8"/>
    <p:sldId id="262" r:id="rId9"/>
    <p:sldId id="257" r:id="rId10"/>
    <p:sldId id="264" r:id="rId11"/>
    <p:sldId id="265" r:id="rId12"/>
    <p:sldId id="263" r:id="rId13"/>
    <p:sldId id="270" r:id="rId14"/>
    <p:sldId id="269" r:id="rId15"/>
    <p:sldId id="272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E6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7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94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39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7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60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9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3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8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1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C882-6C3A-47CC-BE48-07945FA65ABF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366AA-6050-4E41-A459-03B647AB84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3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324600" y="3810000"/>
            <a:ext cx="2419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These “data” are for</a:t>
            </a:r>
          </a:p>
          <a:p>
            <a:r>
              <a:rPr lang="en-US" sz="2000" b="1">
                <a:solidFill>
                  <a:srgbClr val="FF0000"/>
                </a:solidFill>
              </a:rPr>
              <a:t>illustration only.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55800"/>
            <a:ext cx="3644900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0383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UWindows7\AppData\Local\Microsoft\Windows\Temporary Internet Files\Content.IE5\ILPS5V0G\MC900438717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8" r="25085"/>
          <a:stretch/>
        </p:blipFill>
        <p:spPr bwMode="auto">
          <a:xfrm>
            <a:off x="2490319" y="-30216"/>
            <a:ext cx="4062881" cy="688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31184" y="533400"/>
            <a:ext cx="24254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Pre-Synaptic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Neuron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Releases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Neurotransmitter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Into the Synapse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081" y="4800600"/>
            <a:ext cx="197887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Post-Synaptic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Neuron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Integrates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&amp; 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Fires</a:t>
            </a:r>
            <a:endParaRPr lang="en-US" sz="2400" b="1" dirty="0" smtClean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8882" y="3470701"/>
            <a:ext cx="1232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Synapse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90600" y="2484016"/>
            <a:ext cx="1246077" cy="1034533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3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UWindows7\AppData\Local\Microsoft\Windows\Temporary Internet Files\Content.IE5\ILPS5V0G\MC900438717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8" r="25085"/>
          <a:stretch/>
        </p:blipFill>
        <p:spPr bwMode="auto">
          <a:xfrm>
            <a:off x="2490319" y="-30216"/>
            <a:ext cx="4062881" cy="688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31184" y="533400"/>
            <a:ext cx="24254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Pre-Synaptic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Neuron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Releases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Neurotransmitter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Into the Synapse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080" y="4800600"/>
            <a:ext cx="197887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Post-Synaptic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Neuron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Integrates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&amp; 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Fires</a:t>
            </a:r>
            <a:endParaRPr lang="en-US" sz="2400" b="1" dirty="0" smtClean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8882" y="3470701"/>
            <a:ext cx="1232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Synapse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990600" y="2484016"/>
            <a:ext cx="1246077" cy="1034533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540857" y="471561"/>
            <a:ext cx="24254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Higher Stimulus</a:t>
            </a:r>
          </a:p>
          <a:p>
            <a:pPr algn="ctr"/>
            <a:r>
              <a:rPr lang="en-US" sz="2400" b="1" dirty="0" smtClean="0"/>
              <a:t>Intensities </a:t>
            </a:r>
          </a:p>
          <a:p>
            <a:pPr algn="ctr"/>
            <a:r>
              <a:rPr lang="en-US" sz="2400" b="1" dirty="0" smtClean="0"/>
              <a:t>Generate More</a:t>
            </a:r>
          </a:p>
          <a:p>
            <a:pPr algn="ctr"/>
            <a:r>
              <a:rPr lang="en-US" sz="2400" b="1" dirty="0" smtClean="0"/>
              <a:t>Pre-synaptic</a:t>
            </a:r>
          </a:p>
          <a:p>
            <a:pPr algn="ctr"/>
            <a:r>
              <a:rPr lang="en-US" sz="2400" b="1" dirty="0" smtClean="0"/>
              <a:t>Neurotransmitter</a:t>
            </a:r>
          </a:p>
          <a:p>
            <a:pPr algn="ctr"/>
            <a:r>
              <a:rPr lang="en-US" sz="2400" b="1" dirty="0" smtClean="0"/>
              <a:t>Release.</a:t>
            </a:r>
            <a:endParaRPr lang="en-US" sz="24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604690" y="4038600"/>
            <a:ext cx="252800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Increases in </a:t>
            </a:r>
          </a:p>
          <a:p>
            <a:pPr algn="ctr"/>
            <a:r>
              <a:rPr lang="en-US" sz="2400" b="1" dirty="0" smtClean="0"/>
              <a:t>Neurotransmitter</a:t>
            </a:r>
          </a:p>
          <a:p>
            <a:pPr algn="ctr"/>
            <a:r>
              <a:rPr lang="en-US" sz="2400" b="1" dirty="0" smtClean="0"/>
              <a:t>Drive </a:t>
            </a:r>
          </a:p>
          <a:p>
            <a:pPr algn="ctr"/>
            <a:r>
              <a:rPr lang="en-US" sz="2400" b="1" dirty="0" smtClean="0"/>
              <a:t>Post-Synaptic</a:t>
            </a:r>
          </a:p>
          <a:p>
            <a:pPr algn="ctr"/>
            <a:r>
              <a:rPr lang="en-US" sz="2400" b="1" dirty="0" smtClean="0"/>
              <a:t>Neurons More</a:t>
            </a:r>
          </a:p>
          <a:p>
            <a:pPr algn="ctr"/>
            <a:r>
              <a:rPr lang="en-US" sz="2400" b="1" dirty="0" smtClean="0"/>
              <a:t>Quickly To Their</a:t>
            </a:r>
          </a:p>
          <a:p>
            <a:pPr algn="ctr"/>
            <a:r>
              <a:rPr lang="en-US" sz="2400" b="1" dirty="0" smtClean="0"/>
              <a:t>Spiking Threshold.</a:t>
            </a:r>
          </a:p>
        </p:txBody>
      </p:sp>
    </p:spTree>
    <p:extLst>
      <p:ext uri="{BB962C8B-B14F-4D97-AF65-F5344CB8AC3E}">
        <p14:creationId xmlns:p14="http://schemas.microsoft.com/office/powerpoint/2010/main" val="418338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Integrate &amp; Fire Neurons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DUWindows7\AppData\Local\Microsoft\Windows\Temporary Internet Files\Content.IE5\ILPS5V0G\MC9003569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9" y="3429000"/>
            <a:ext cx="4343400" cy="312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23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UWindows7\AppData\Local\Microsoft\Windows\Temporary Internet Files\Content.IE5\ILPS5V0G\MC9003569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9" y="3429000"/>
            <a:ext cx="4343400" cy="312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Integrate &amp; Fire Neurons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75653" y="1524000"/>
            <a:ext cx="45164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When More Faucets Release More Water,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The Bath Tub Spills Over Faster.</a:t>
            </a:r>
          </a:p>
          <a:p>
            <a:pPr algn="ctr"/>
            <a:endParaRPr lang="en-US" sz="2000" dirty="0" smtClean="0"/>
          </a:p>
          <a:p>
            <a:pPr algn="ctr"/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0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UWindows7\AppData\Local\Microsoft\Windows\Temporary Internet Files\Content.IE5\ILPS5V0G\MC9003569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9" y="3429000"/>
            <a:ext cx="4343400" cy="312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Integrate &amp; Fire Neurons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6093" y="1524000"/>
            <a:ext cx="785561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When More Faucets Release More Water,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The Bath Tub Spills Over Faster.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When more pre-synaptic neurons release more neurotransmitter,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Post-synaptic Neurons Reach Their Spiking Thresholds (“spill over”) Faster.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7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UWindows7\AppData\Local\Microsoft\Windows\Temporary Internet Files\Content.IE5\ILPS5V0G\MC9003569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199" y="3429000"/>
            <a:ext cx="4343400" cy="3123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Integrate &amp; Fire Neurons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6093" y="1524000"/>
            <a:ext cx="785561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When More Faucets Release More Water,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The Bath Tub Spills Over Faster.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When more pre-synaptic neurons release more neurotransmitter,</a:t>
            </a:r>
          </a:p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Post-synaptic Neurons Reach Their Spiking Thresholds (“spill over”) Faster.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DUWindows7\AppData\Local\Microsoft\Windows\Temporary Internet Files\Content.IE5\LRL2UNB6\MC90029039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301878"/>
            <a:ext cx="1075458" cy="157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DUWindows7\AppData\Local\Microsoft\Windows\Temporary Internet Files\Content.IE5\ILPS5V0G\MC9003309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2746" flipH="1">
            <a:off x="4114800" y="3126802"/>
            <a:ext cx="1265249" cy="123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39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324600" y="3810000"/>
            <a:ext cx="2419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These “data” are for</a:t>
            </a:r>
          </a:p>
          <a:p>
            <a:r>
              <a:rPr lang="en-US" sz="2000" b="1">
                <a:solidFill>
                  <a:srgbClr val="FF0000"/>
                </a:solidFill>
              </a:rPr>
              <a:t>illustration only.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55800"/>
            <a:ext cx="3644900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0558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81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Sensory Neurons Differ In Firing Threshold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08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Sensory Neurons Differ In Firing Threshold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2" t="17338" r="45119" b="18183"/>
          <a:stretch/>
        </p:blipFill>
        <p:spPr bwMode="auto">
          <a:xfrm>
            <a:off x="2362198" y="2286000"/>
            <a:ext cx="4617929" cy="388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52800" y="6174783"/>
            <a:ext cx="2862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Stimulus Intensity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50097" y="3968781"/>
            <a:ext cx="4301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Firing Rate *100 per second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7657" y="6067061"/>
            <a:ext cx="57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Low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62224" y="603680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2895600" y="2514600"/>
            <a:ext cx="43434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Sensory Neurons Differ In Firing Threshold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2" t="17338" r="45119" b="18183"/>
          <a:stretch/>
        </p:blipFill>
        <p:spPr bwMode="auto">
          <a:xfrm>
            <a:off x="2362198" y="2286000"/>
            <a:ext cx="4617929" cy="388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52800" y="6174783"/>
            <a:ext cx="2862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Stimulus Intensity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50097" y="3968781"/>
            <a:ext cx="4301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Firing Rate *100 per second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87657" y="2819400"/>
            <a:ext cx="166821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Low </a:t>
            </a:r>
          </a:p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Threshold</a:t>
            </a:r>
          </a:p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Neuron</a:t>
            </a:r>
          </a:p>
          <a:p>
            <a:pPr algn="ctr"/>
            <a:r>
              <a:rPr lang="en-US" b="1" dirty="0" smtClean="0">
                <a:solidFill>
                  <a:srgbClr val="2E6EBC"/>
                </a:solidFill>
              </a:rPr>
              <a:t>High Sensitivity</a:t>
            </a:r>
            <a:endParaRPr lang="en-US" b="1" dirty="0">
              <a:solidFill>
                <a:srgbClr val="2E6EB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0" y="4267200"/>
            <a:ext cx="166821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High 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Threshold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Neuron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Low Sensitivity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240581" y="3899595"/>
            <a:ext cx="430581" cy="330796"/>
          </a:xfrm>
          <a:prstGeom prst="straightConnector1">
            <a:avLst/>
          </a:prstGeom>
          <a:ln w="50800">
            <a:solidFill>
              <a:srgbClr val="2E6E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214802" y="4876800"/>
            <a:ext cx="871799" cy="38769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87657" y="6067061"/>
            <a:ext cx="57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Low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362224" y="603680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58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2E6EBC"/>
                </a:solidFill>
              </a:rPr>
              <a:t>Only Sensitive Neurons Fire at Low Stimulus Intensity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2" t="17338" r="45119" b="18183"/>
          <a:stretch/>
        </p:blipFill>
        <p:spPr bwMode="auto">
          <a:xfrm>
            <a:off x="2362198" y="2286000"/>
            <a:ext cx="4617929" cy="388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52800" y="6174783"/>
            <a:ext cx="2862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Stimulus Intensity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50097" y="3968781"/>
            <a:ext cx="4301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Firing Rate *100 per second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240581" y="3899595"/>
            <a:ext cx="430581" cy="330796"/>
          </a:xfrm>
          <a:prstGeom prst="straightConnector1">
            <a:avLst/>
          </a:prstGeom>
          <a:ln w="50800">
            <a:solidFill>
              <a:srgbClr val="2E6E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214802" y="4876800"/>
            <a:ext cx="871799" cy="38769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87657" y="6067061"/>
            <a:ext cx="57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Low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362224" y="603680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87657" y="2819400"/>
            <a:ext cx="166821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Low </a:t>
            </a:r>
          </a:p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Threshold</a:t>
            </a:r>
          </a:p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Neuron</a:t>
            </a:r>
          </a:p>
          <a:p>
            <a:pPr algn="ctr"/>
            <a:r>
              <a:rPr lang="en-US" b="1" dirty="0" smtClean="0">
                <a:solidFill>
                  <a:srgbClr val="2E6EBC"/>
                </a:solidFill>
              </a:rPr>
              <a:t>High Sensitivity</a:t>
            </a:r>
            <a:endParaRPr lang="en-US" b="1" dirty="0">
              <a:solidFill>
                <a:srgbClr val="2E6EB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0" y="4267200"/>
            <a:ext cx="166821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High 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Threshold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Neuron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Low Sensitivity</a:t>
            </a:r>
          </a:p>
        </p:txBody>
      </p:sp>
    </p:spTree>
    <p:extLst>
      <p:ext uri="{BB962C8B-B14F-4D97-AF65-F5344CB8AC3E}">
        <p14:creationId xmlns:p14="http://schemas.microsoft.com/office/powerpoint/2010/main" val="354848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accent2"/>
                </a:solidFill>
              </a:rPr>
              <a:t>Less Sensitive Neurons Fire at High Stimulus Intensity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2" t="17338" r="45119" b="18183"/>
          <a:stretch/>
        </p:blipFill>
        <p:spPr bwMode="auto">
          <a:xfrm>
            <a:off x="2362198" y="2286000"/>
            <a:ext cx="4617929" cy="388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52800" y="6174783"/>
            <a:ext cx="2862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Stimulus Intensity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50097" y="3968781"/>
            <a:ext cx="4301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Firing Rate *100 per second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240581" y="3899595"/>
            <a:ext cx="430581" cy="330796"/>
          </a:xfrm>
          <a:prstGeom prst="straightConnector1">
            <a:avLst/>
          </a:prstGeom>
          <a:ln w="50800">
            <a:solidFill>
              <a:srgbClr val="2E6E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214802" y="4876800"/>
            <a:ext cx="871799" cy="38769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87657" y="6067061"/>
            <a:ext cx="57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Low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362224" y="603680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87657" y="2819400"/>
            <a:ext cx="166821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Low </a:t>
            </a:r>
          </a:p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Threshold</a:t>
            </a:r>
          </a:p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Neuron</a:t>
            </a:r>
          </a:p>
          <a:p>
            <a:pPr algn="ctr"/>
            <a:r>
              <a:rPr lang="en-US" b="1" dirty="0" smtClean="0">
                <a:solidFill>
                  <a:srgbClr val="2E6EBC"/>
                </a:solidFill>
              </a:rPr>
              <a:t>High Sensitivity</a:t>
            </a:r>
            <a:endParaRPr lang="en-US" b="1" dirty="0">
              <a:solidFill>
                <a:srgbClr val="2E6EB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0" y="4267200"/>
            <a:ext cx="166821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High 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Threshold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Neuron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Low Sensitivity</a:t>
            </a:r>
          </a:p>
        </p:txBody>
      </p:sp>
    </p:spTree>
    <p:extLst>
      <p:ext uri="{BB962C8B-B14F-4D97-AF65-F5344CB8AC3E}">
        <p14:creationId xmlns:p14="http://schemas.microsoft.com/office/powerpoint/2010/main" val="403155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00B050"/>
                </a:solidFill>
              </a:rPr>
              <a:t>At the highest intensities “all” neurons fire maximally</a:t>
            </a:r>
            <a:endParaRPr lang="en-US" dirty="0" smtClean="0">
              <a:solidFill>
                <a:srgbClr val="00B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2" t="17338" r="45119" b="18183"/>
          <a:stretch/>
        </p:blipFill>
        <p:spPr bwMode="auto">
          <a:xfrm>
            <a:off x="2362198" y="2286000"/>
            <a:ext cx="4617929" cy="388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52800" y="6174783"/>
            <a:ext cx="2862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Stimulus Intensity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50097" y="3968781"/>
            <a:ext cx="43013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Firing Rate *100 per second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240581" y="3899595"/>
            <a:ext cx="430581" cy="330796"/>
          </a:xfrm>
          <a:prstGeom prst="straightConnector1">
            <a:avLst/>
          </a:prstGeom>
          <a:ln w="50800">
            <a:solidFill>
              <a:srgbClr val="2E6E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214802" y="4876800"/>
            <a:ext cx="871799" cy="38769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87657" y="6067061"/>
            <a:ext cx="57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Low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362224" y="6036808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87657" y="2819400"/>
            <a:ext cx="166821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Low </a:t>
            </a:r>
          </a:p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Threshold</a:t>
            </a:r>
          </a:p>
          <a:p>
            <a:pPr algn="ctr"/>
            <a:r>
              <a:rPr lang="en-US" sz="2800" b="1" dirty="0" smtClean="0">
                <a:solidFill>
                  <a:srgbClr val="2E6EBC"/>
                </a:solidFill>
              </a:rPr>
              <a:t>Neuron</a:t>
            </a:r>
          </a:p>
          <a:p>
            <a:pPr algn="ctr"/>
            <a:r>
              <a:rPr lang="en-US" b="1" dirty="0" smtClean="0">
                <a:solidFill>
                  <a:srgbClr val="2E6EBC"/>
                </a:solidFill>
              </a:rPr>
              <a:t>High Sensitivity</a:t>
            </a:r>
            <a:endParaRPr lang="en-US" b="1" dirty="0">
              <a:solidFill>
                <a:srgbClr val="2E6EB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0" y="4267200"/>
            <a:ext cx="1668213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High 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Threshold</a:t>
            </a:r>
          </a:p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Neuron</a:t>
            </a:r>
          </a:p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Low Sensitivity</a:t>
            </a:r>
          </a:p>
        </p:txBody>
      </p:sp>
    </p:spTree>
    <p:extLst>
      <p:ext uri="{BB962C8B-B14F-4D97-AF65-F5344CB8AC3E}">
        <p14:creationId xmlns:p14="http://schemas.microsoft.com/office/powerpoint/2010/main" val="104452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UWindows7\AppData\Local\Microsoft\Windows\Temporary Internet Files\Content.IE5\ILPS5V0G\MC900438717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8" r="25085"/>
          <a:stretch/>
        </p:blipFill>
        <p:spPr bwMode="auto">
          <a:xfrm>
            <a:off x="2490319" y="-30216"/>
            <a:ext cx="4062881" cy="6888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5337" y="533400"/>
            <a:ext cx="18523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Pre-Synaptic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Neuron</a:t>
            </a:r>
          </a:p>
        </p:txBody>
      </p:sp>
      <p:pic>
        <p:nvPicPr>
          <p:cNvPr id="6" name="Picture 3" descr="C:\Users\DUWindows7\AppData\Local\Microsoft\Windows\Temporary Internet Files\Content.IE5\ILPS5V0G\MC900438717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8" r="66355" b="50000"/>
          <a:stretch/>
        </p:blipFill>
        <p:spPr bwMode="auto">
          <a:xfrm rot="16200000">
            <a:off x="3912161" y="1854760"/>
            <a:ext cx="1219198" cy="406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2080" y="4800600"/>
            <a:ext cx="19788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Post-Synaptic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Neuron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48882" y="3470701"/>
            <a:ext cx="1232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Synapse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24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357</Words>
  <Application>Microsoft Office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Greater Intensity = Faster Cortical Response</vt:lpstr>
      <vt:lpstr>Greater Intensity = Faster Cortical Response</vt:lpstr>
      <vt:lpstr>Greater Intensity = Faster Cortical Response</vt:lpstr>
      <vt:lpstr>Greater Intensity = Faster Cortical Response</vt:lpstr>
      <vt:lpstr>Greater Intensity = Faster Cortical Response</vt:lpstr>
      <vt:lpstr>Greater Intensity = Faster Cortical Response</vt:lpstr>
      <vt:lpstr>Greater Intensity = Faster Cortical Response</vt:lpstr>
      <vt:lpstr>Greater Intensity = Faster Cortical Response</vt:lpstr>
      <vt:lpstr>PowerPoint Presentation</vt:lpstr>
      <vt:lpstr>PowerPoint Presentation</vt:lpstr>
      <vt:lpstr>PowerPoint Presentation</vt:lpstr>
      <vt:lpstr>Integrate &amp; Fire Neurons</vt:lpstr>
      <vt:lpstr>Integrate &amp; Fire Neurons</vt:lpstr>
      <vt:lpstr>Integrate &amp; Fire Neurons</vt:lpstr>
      <vt:lpstr>Integrate &amp; Fire Neurons</vt:lpstr>
      <vt:lpstr>Greater Intensity = Faster Cortical Response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Greater Intensity = Faster Cortical Response</dc:title>
  <dc:creator>DUWindows7</dc:creator>
  <cp:lastModifiedBy>DUWindows7</cp:lastModifiedBy>
  <cp:revision>8</cp:revision>
  <dcterms:created xsi:type="dcterms:W3CDTF">2013-03-13T13:13:31Z</dcterms:created>
  <dcterms:modified xsi:type="dcterms:W3CDTF">2013-03-13T14:57:48Z</dcterms:modified>
</cp:coreProperties>
</file>