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68" r:id="rId4"/>
    <p:sldId id="266" r:id="rId5"/>
    <p:sldId id="259" r:id="rId6"/>
    <p:sldId id="260" r:id="rId7"/>
    <p:sldId id="261" r:id="rId8"/>
    <p:sldId id="262" r:id="rId9"/>
    <p:sldId id="257" r:id="rId10"/>
    <p:sldId id="264" r:id="rId11"/>
    <p:sldId id="265" r:id="rId12"/>
    <p:sldId id="263" r:id="rId13"/>
    <p:sldId id="270" r:id="rId14"/>
    <p:sldId id="269" r:id="rId15"/>
    <p:sldId id="272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2E6E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4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C882-6C3A-47CC-BE48-07945FA65ABF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366AA-6050-4E41-A459-03B647AB8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171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C882-6C3A-47CC-BE48-07945FA65ABF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366AA-6050-4E41-A459-03B647AB8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594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C882-6C3A-47CC-BE48-07945FA65ABF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366AA-6050-4E41-A459-03B647AB8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339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C882-6C3A-47CC-BE48-07945FA65ABF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366AA-6050-4E41-A459-03B647AB8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270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C882-6C3A-47CC-BE48-07945FA65ABF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366AA-6050-4E41-A459-03B647AB8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460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C882-6C3A-47CC-BE48-07945FA65ABF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366AA-6050-4E41-A459-03B647AB8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295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C882-6C3A-47CC-BE48-07945FA65ABF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366AA-6050-4E41-A459-03B647AB8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635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C882-6C3A-47CC-BE48-07945FA65ABF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366AA-6050-4E41-A459-03B647AB8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419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C882-6C3A-47CC-BE48-07945FA65ABF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366AA-6050-4E41-A459-03B647AB8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331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C882-6C3A-47CC-BE48-07945FA65ABF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366AA-6050-4E41-A459-03B647AB8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180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C882-6C3A-47CC-BE48-07945FA65ABF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366AA-6050-4E41-A459-03B647AB8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814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7C882-6C3A-47CC-BE48-07945FA65ABF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366AA-6050-4E41-A459-03B647AB8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530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Greater Intensity = Faster Cortical Response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6324600" y="3810000"/>
            <a:ext cx="24193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0000"/>
                </a:solidFill>
              </a:rPr>
              <a:t>These “data” are for</a:t>
            </a:r>
          </a:p>
          <a:p>
            <a:r>
              <a:rPr lang="en-US" sz="2000" b="1">
                <a:solidFill>
                  <a:srgbClr val="FF0000"/>
                </a:solidFill>
              </a:rPr>
              <a:t>illustration only.</a:t>
            </a:r>
            <a:endParaRPr lang="en-US" b="1">
              <a:solidFill>
                <a:srgbClr val="FF0000"/>
              </a:solidFill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955800"/>
            <a:ext cx="3644900" cy="429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0383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DUWindows7\AppData\Local\Microsoft\Windows\Temporary Internet Files\Content.IE5\ILPS5V0G\MC900438717[1]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78" r="25085"/>
          <a:stretch/>
        </p:blipFill>
        <p:spPr bwMode="auto">
          <a:xfrm>
            <a:off x="2490319" y="-30216"/>
            <a:ext cx="4062881" cy="6888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-31184" y="533400"/>
            <a:ext cx="242540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Pre-Synaptic 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Neuron</a:t>
            </a:r>
          </a:p>
          <a:p>
            <a:pPr algn="ctr"/>
            <a:r>
              <a:rPr lang="en-US" sz="2400" b="1" dirty="0" smtClean="0">
                <a:solidFill>
                  <a:srgbClr val="00B050"/>
                </a:solidFill>
              </a:rPr>
              <a:t>Releases</a:t>
            </a:r>
          </a:p>
          <a:p>
            <a:pPr algn="ctr"/>
            <a:r>
              <a:rPr lang="en-US" sz="2400" b="1" dirty="0" smtClean="0">
                <a:solidFill>
                  <a:srgbClr val="00B050"/>
                </a:solidFill>
              </a:rPr>
              <a:t>Neurotransmitter</a:t>
            </a:r>
          </a:p>
          <a:p>
            <a:pPr algn="ctr"/>
            <a:r>
              <a:rPr lang="en-US" sz="2400" b="1" dirty="0" smtClean="0">
                <a:solidFill>
                  <a:srgbClr val="00B050"/>
                </a:solidFill>
              </a:rPr>
              <a:t>Into the Synapse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2081" y="4800600"/>
            <a:ext cx="197887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Post-Synaptic 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Neuron</a:t>
            </a:r>
          </a:p>
          <a:p>
            <a:pPr algn="ctr"/>
            <a:r>
              <a:rPr lang="en-US" sz="2400" b="1" dirty="0" smtClean="0">
                <a:solidFill>
                  <a:srgbClr val="00B050"/>
                </a:solidFill>
              </a:rPr>
              <a:t>Integrates</a:t>
            </a:r>
          </a:p>
          <a:p>
            <a:pPr algn="ctr"/>
            <a:r>
              <a:rPr lang="en-US" sz="2400" b="1" dirty="0" smtClean="0">
                <a:solidFill>
                  <a:srgbClr val="00B050"/>
                </a:solidFill>
              </a:rPr>
              <a:t>&amp; </a:t>
            </a:r>
          </a:p>
          <a:p>
            <a:pPr algn="ctr"/>
            <a:r>
              <a:rPr lang="en-US" sz="2400" b="1" dirty="0" smtClean="0">
                <a:solidFill>
                  <a:srgbClr val="00B050"/>
                </a:solidFill>
              </a:rPr>
              <a:t>Fires</a:t>
            </a:r>
            <a:endParaRPr lang="en-US" sz="2400" b="1" dirty="0" smtClean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48882" y="3470701"/>
            <a:ext cx="12320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FF"/>
                </a:solidFill>
              </a:rPr>
              <a:t>Synapse</a:t>
            </a:r>
            <a:endParaRPr lang="en-US" sz="2400" b="1" dirty="0">
              <a:solidFill>
                <a:srgbClr val="0000FF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990600" y="2484016"/>
            <a:ext cx="1246077" cy="1034533"/>
          </a:xfrm>
          <a:prstGeom prst="straightConnector1">
            <a:avLst/>
          </a:prstGeom>
          <a:ln w="508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813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DUWindows7\AppData\Local\Microsoft\Windows\Temporary Internet Files\Content.IE5\ILPS5V0G\MC900438717[1]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78" r="25085"/>
          <a:stretch/>
        </p:blipFill>
        <p:spPr bwMode="auto">
          <a:xfrm>
            <a:off x="2490319" y="-30216"/>
            <a:ext cx="4062881" cy="6888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-31184" y="533400"/>
            <a:ext cx="242540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Pre-Synaptic 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Neuron</a:t>
            </a:r>
          </a:p>
          <a:p>
            <a:pPr algn="ctr"/>
            <a:r>
              <a:rPr lang="en-US" sz="2400" b="1" dirty="0" smtClean="0">
                <a:solidFill>
                  <a:srgbClr val="00B050"/>
                </a:solidFill>
              </a:rPr>
              <a:t>Releases</a:t>
            </a:r>
          </a:p>
          <a:p>
            <a:pPr algn="ctr"/>
            <a:r>
              <a:rPr lang="en-US" sz="2400" b="1" dirty="0" smtClean="0">
                <a:solidFill>
                  <a:srgbClr val="00B050"/>
                </a:solidFill>
              </a:rPr>
              <a:t>Neurotransmitter</a:t>
            </a:r>
          </a:p>
          <a:p>
            <a:pPr algn="ctr"/>
            <a:r>
              <a:rPr lang="en-US" sz="2400" b="1" dirty="0" smtClean="0">
                <a:solidFill>
                  <a:srgbClr val="00B050"/>
                </a:solidFill>
              </a:rPr>
              <a:t>Into the Synapse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2080" y="4800600"/>
            <a:ext cx="197887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Post-Synaptic 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Neuron</a:t>
            </a:r>
          </a:p>
          <a:p>
            <a:pPr algn="ctr"/>
            <a:r>
              <a:rPr lang="en-US" sz="2400" b="1" dirty="0" smtClean="0">
                <a:solidFill>
                  <a:srgbClr val="00B050"/>
                </a:solidFill>
              </a:rPr>
              <a:t>Integrates</a:t>
            </a:r>
          </a:p>
          <a:p>
            <a:pPr algn="ctr"/>
            <a:r>
              <a:rPr lang="en-US" sz="2400" b="1" dirty="0" smtClean="0">
                <a:solidFill>
                  <a:srgbClr val="00B050"/>
                </a:solidFill>
              </a:rPr>
              <a:t>&amp; </a:t>
            </a:r>
          </a:p>
          <a:p>
            <a:pPr algn="ctr"/>
            <a:r>
              <a:rPr lang="en-US" sz="2400" b="1" dirty="0" smtClean="0">
                <a:solidFill>
                  <a:srgbClr val="00B050"/>
                </a:solidFill>
              </a:rPr>
              <a:t>Fires</a:t>
            </a:r>
            <a:endParaRPr lang="en-US" sz="2400" b="1" dirty="0" smtClean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48882" y="3470701"/>
            <a:ext cx="12320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FF"/>
                </a:solidFill>
              </a:rPr>
              <a:t>Synapse</a:t>
            </a:r>
            <a:endParaRPr lang="en-US" sz="2400" b="1" dirty="0">
              <a:solidFill>
                <a:srgbClr val="0000FF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990600" y="2484016"/>
            <a:ext cx="1246077" cy="1034533"/>
          </a:xfrm>
          <a:prstGeom prst="straightConnector1">
            <a:avLst/>
          </a:prstGeom>
          <a:ln w="508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540857" y="471561"/>
            <a:ext cx="242540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Higher Stimulus</a:t>
            </a:r>
          </a:p>
          <a:p>
            <a:pPr algn="ctr"/>
            <a:r>
              <a:rPr lang="en-US" sz="2400" b="1" dirty="0" smtClean="0"/>
              <a:t>Intensities </a:t>
            </a:r>
          </a:p>
          <a:p>
            <a:pPr algn="ctr"/>
            <a:r>
              <a:rPr lang="en-US" sz="2400" b="1" dirty="0" smtClean="0"/>
              <a:t>Generate More</a:t>
            </a:r>
          </a:p>
          <a:p>
            <a:pPr algn="ctr"/>
            <a:r>
              <a:rPr lang="en-US" sz="2400" b="1" dirty="0" smtClean="0"/>
              <a:t>Pre-synaptic</a:t>
            </a:r>
          </a:p>
          <a:p>
            <a:pPr algn="ctr"/>
            <a:r>
              <a:rPr lang="en-US" sz="2400" b="1" dirty="0" smtClean="0"/>
              <a:t>Neurotransmitter</a:t>
            </a:r>
          </a:p>
          <a:p>
            <a:pPr algn="ctr"/>
            <a:r>
              <a:rPr lang="en-US" sz="2400" b="1" dirty="0" smtClean="0"/>
              <a:t>Release.</a:t>
            </a:r>
            <a:endParaRPr lang="en-US" sz="2400" b="1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6604690" y="4038600"/>
            <a:ext cx="2528001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Increases in </a:t>
            </a:r>
          </a:p>
          <a:p>
            <a:pPr algn="ctr"/>
            <a:r>
              <a:rPr lang="en-US" sz="2400" b="1" dirty="0" smtClean="0"/>
              <a:t>Neurotransmitter</a:t>
            </a:r>
          </a:p>
          <a:p>
            <a:pPr algn="ctr"/>
            <a:r>
              <a:rPr lang="en-US" sz="2400" b="1" dirty="0" smtClean="0"/>
              <a:t>Drive </a:t>
            </a:r>
          </a:p>
          <a:p>
            <a:pPr algn="ctr"/>
            <a:r>
              <a:rPr lang="en-US" sz="2400" b="1" dirty="0" smtClean="0"/>
              <a:t>Post-Synaptic</a:t>
            </a:r>
          </a:p>
          <a:p>
            <a:pPr algn="ctr"/>
            <a:r>
              <a:rPr lang="en-US" sz="2400" b="1" dirty="0" smtClean="0"/>
              <a:t>Neurons More</a:t>
            </a:r>
          </a:p>
          <a:p>
            <a:pPr algn="ctr"/>
            <a:r>
              <a:rPr lang="en-US" sz="2400" b="1" dirty="0" smtClean="0"/>
              <a:t>Quickly To Their</a:t>
            </a:r>
          </a:p>
          <a:p>
            <a:pPr algn="ctr"/>
            <a:r>
              <a:rPr lang="en-US" sz="2400" b="1" dirty="0" smtClean="0"/>
              <a:t>Spiking Threshold.</a:t>
            </a:r>
          </a:p>
        </p:txBody>
      </p:sp>
    </p:spTree>
    <p:extLst>
      <p:ext uri="{BB962C8B-B14F-4D97-AF65-F5344CB8AC3E}">
        <p14:creationId xmlns:p14="http://schemas.microsoft.com/office/powerpoint/2010/main" val="418338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Integrate &amp; Fire Neurons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2" descr="C:\Users\DUWindows7\AppData\Local\Microsoft\Windows\Temporary Internet Files\Content.IE5\ILPS5V0G\MC90035692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199" y="3429000"/>
            <a:ext cx="4343400" cy="3123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223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UWindows7\AppData\Local\Microsoft\Windows\Temporary Internet Files\Content.IE5\ILPS5V0G\MC90035692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199" y="3429000"/>
            <a:ext cx="4343400" cy="3123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Integrate &amp; Fire Neurons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75653" y="1524000"/>
            <a:ext cx="451649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When More Faucets Release More Water,</a:t>
            </a:r>
          </a:p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The Bath Tub Spills Over Faster.</a:t>
            </a:r>
          </a:p>
          <a:p>
            <a:pPr algn="ctr"/>
            <a:endParaRPr lang="en-US" sz="2000" dirty="0" smtClean="0"/>
          </a:p>
          <a:p>
            <a:pPr algn="ctr"/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03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UWindows7\AppData\Local\Microsoft\Windows\Temporary Internet Files\Content.IE5\ILPS5V0G\MC90035692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199" y="3429000"/>
            <a:ext cx="4343400" cy="3123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Integrate &amp; Fire Neurons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6093" y="1524000"/>
            <a:ext cx="7855613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When More Faucets Release More Water,</a:t>
            </a:r>
          </a:p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The Bath Tub Spills Over Faster.</a:t>
            </a:r>
          </a:p>
          <a:p>
            <a:pPr algn="ctr"/>
            <a:endParaRPr lang="en-US" sz="2000" dirty="0" smtClean="0"/>
          </a:p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When more pre-synaptic neurons release more neurotransmitter,</a:t>
            </a:r>
          </a:p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Post-synaptic Neurons Reach Their Spiking Thresholds (“spill over”) Faster.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78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UWindows7\AppData\Local\Microsoft\Windows\Temporary Internet Files\Content.IE5\ILPS5V0G\MC90035692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199" y="3429000"/>
            <a:ext cx="4343400" cy="3123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Integrate &amp; Fire Neurons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6093" y="1524000"/>
            <a:ext cx="7855613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When More Faucets Release More Water,</a:t>
            </a:r>
          </a:p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The Bath Tub Spills Over Faster.</a:t>
            </a:r>
          </a:p>
          <a:p>
            <a:pPr algn="ctr"/>
            <a:endParaRPr lang="en-US" sz="2000" dirty="0" smtClean="0"/>
          </a:p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When more pre-synaptic neurons release more neurotransmitter,</a:t>
            </a:r>
          </a:p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Post-synaptic Neurons Reach Their Spiking Thresholds (“spill over”) Faster.</a:t>
            </a:r>
            <a:endParaRPr lang="en-US" sz="2000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Users\DUWindows7\AppData\Local\Microsoft\Windows\Temporary Internet Files\Content.IE5\LRL2UNB6\MC90029039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301878"/>
            <a:ext cx="1075458" cy="1574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DUWindows7\AppData\Local\Microsoft\Windows\Temporary Internet Files\Content.IE5\ILPS5V0G\MC90033094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32746" flipH="1">
            <a:off x="4114800" y="3126802"/>
            <a:ext cx="1265249" cy="1238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239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Greater Intensity = Faster Cortical Response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6324600" y="3810000"/>
            <a:ext cx="24193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0000"/>
                </a:solidFill>
              </a:rPr>
              <a:t>These “data” are for</a:t>
            </a:r>
          </a:p>
          <a:p>
            <a:r>
              <a:rPr lang="en-US" sz="2000" b="1">
                <a:solidFill>
                  <a:srgbClr val="FF0000"/>
                </a:solidFill>
              </a:rPr>
              <a:t>illustration only.</a:t>
            </a:r>
            <a:endParaRPr lang="en-US" b="1">
              <a:solidFill>
                <a:srgbClr val="FF0000"/>
              </a:solidFill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955800"/>
            <a:ext cx="3644900" cy="429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10558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Greater Intensity = Faster Cortical Response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681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Greater Intensity = Faster Cortical Response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Sensory Neurons Differ In Firing Threshold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9084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Greater Intensity = Faster Cortical Response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Sensory Neurons Differ In Firing Threshold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2" t="17338" r="45119" b="18183"/>
          <a:stretch/>
        </p:blipFill>
        <p:spPr bwMode="auto">
          <a:xfrm>
            <a:off x="2362198" y="2286000"/>
            <a:ext cx="4617929" cy="3888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352800" y="6174783"/>
            <a:ext cx="28620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Stimulus Intensity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-50097" y="3968781"/>
            <a:ext cx="43013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Firing Rate *100 per second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87657" y="6067061"/>
            <a:ext cx="576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Low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362224" y="6036808"/>
            <a:ext cx="619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High</a:t>
            </a:r>
            <a:endParaRPr lang="en-US" b="1" dirty="0"/>
          </a:p>
        </p:txBody>
      </p:sp>
      <p:sp>
        <p:nvSpPr>
          <p:cNvPr id="2" name="Rectangle 1"/>
          <p:cNvSpPr/>
          <p:nvPr/>
        </p:nvSpPr>
        <p:spPr>
          <a:xfrm>
            <a:off x="2895600" y="2514600"/>
            <a:ext cx="4343400" cy="3429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97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Greater Intensity = Faster Cortical Response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Sensory Neurons Differ In Firing Threshold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2" t="17338" r="45119" b="18183"/>
          <a:stretch/>
        </p:blipFill>
        <p:spPr bwMode="auto">
          <a:xfrm>
            <a:off x="2362198" y="2286000"/>
            <a:ext cx="4617929" cy="3888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352800" y="6174783"/>
            <a:ext cx="28620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Stimulus Intensity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-50097" y="3968781"/>
            <a:ext cx="43013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Firing Rate *100 per second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87657" y="2819400"/>
            <a:ext cx="1668213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2E6EBC"/>
                </a:solidFill>
              </a:rPr>
              <a:t>Low </a:t>
            </a:r>
          </a:p>
          <a:p>
            <a:pPr algn="ctr"/>
            <a:r>
              <a:rPr lang="en-US" sz="2800" b="1" dirty="0" smtClean="0">
                <a:solidFill>
                  <a:srgbClr val="2E6EBC"/>
                </a:solidFill>
              </a:rPr>
              <a:t>Threshold</a:t>
            </a:r>
          </a:p>
          <a:p>
            <a:pPr algn="ctr"/>
            <a:r>
              <a:rPr lang="en-US" sz="2800" b="1" dirty="0" smtClean="0">
                <a:solidFill>
                  <a:srgbClr val="2E6EBC"/>
                </a:solidFill>
              </a:rPr>
              <a:t>Neuron</a:t>
            </a:r>
          </a:p>
          <a:p>
            <a:pPr algn="ctr"/>
            <a:r>
              <a:rPr lang="en-US" b="1" dirty="0" smtClean="0">
                <a:solidFill>
                  <a:srgbClr val="2E6EBC"/>
                </a:solidFill>
              </a:rPr>
              <a:t>High Sensitivity</a:t>
            </a:r>
            <a:endParaRPr lang="en-US" b="1" dirty="0">
              <a:solidFill>
                <a:srgbClr val="2E6EBC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0" y="4267200"/>
            <a:ext cx="1668213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2"/>
                </a:solidFill>
              </a:rPr>
              <a:t>High </a:t>
            </a:r>
          </a:p>
          <a:p>
            <a:pPr algn="ctr"/>
            <a:r>
              <a:rPr lang="en-US" sz="2800" b="1" dirty="0" smtClean="0">
                <a:solidFill>
                  <a:schemeClr val="accent2"/>
                </a:solidFill>
              </a:rPr>
              <a:t>Threshold</a:t>
            </a:r>
          </a:p>
          <a:p>
            <a:pPr algn="ctr"/>
            <a:r>
              <a:rPr lang="en-US" sz="2800" b="1" dirty="0" smtClean="0">
                <a:solidFill>
                  <a:schemeClr val="accent2"/>
                </a:solidFill>
              </a:rPr>
              <a:t>Neuron</a:t>
            </a:r>
          </a:p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Low Sensitivity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4240581" y="3899595"/>
            <a:ext cx="430581" cy="330796"/>
          </a:xfrm>
          <a:prstGeom prst="straightConnector1">
            <a:avLst/>
          </a:prstGeom>
          <a:ln w="50800">
            <a:solidFill>
              <a:srgbClr val="2E6EB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6214802" y="4876800"/>
            <a:ext cx="871799" cy="387698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787657" y="6067061"/>
            <a:ext cx="576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Low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362224" y="6036808"/>
            <a:ext cx="619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High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7582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Greater Intensity = Faster Cortical Response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2E6EBC"/>
                </a:solidFill>
              </a:rPr>
              <a:t>Only Sensitive Neurons Fire at Low Stimulus Intensity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2" t="17338" r="45119" b="18183"/>
          <a:stretch/>
        </p:blipFill>
        <p:spPr bwMode="auto">
          <a:xfrm>
            <a:off x="2362198" y="2286000"/>
            <a:ext cx="4617929" cy="3888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352800" y="6174783"/>
            <a:ext cx="28620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Stimulus Intensity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-50097" y="3968781"/>
            <a:ext cx="43013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Firing Rate *100 per second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4240581" y="3899595"/>
            <a:ext cx="430581" cy="330796"/>
          </a:xfrm>
          <a:prstGeom prst="straightConnector1">
            <a:avLst/>
          </a:prstGeom>
          <a:ln w="50800">
            <a:solidFill>
              <a:srgbClr val="2E6EB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6214802" y="4876800"/>
            <a:ext cx="871799" cy="387698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787657" y="6067061"/>
            <a:ext cx="576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Low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362224" y="6036808"/>
            <a:ext cx="619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High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787657" y="2819400"/>
            <a:ext cx="1668213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2E6EBC"/>
                </a:solidFill>
              </a:rPr>
              <a:t>Low </a:t>
            </a:r>
          </a:p>
          <a:p>
            <a:pPr algn="ctr"/>
            <a:r>
              <a:rPr lang="en-US" sz="2800" b="1" dirty="0" smtClean="0">
                <a:solidFill>
                  <a:srgbClr val="2E6EBC"/>
                </a:solidFill>
              </a:rPr>
              <a:t>Threshold</a:t>
            </a:r>
          </a:p>
          <a:p>
            <a:pPr algn="ctr"/>
            <a:r>
              <a:rPr lang="en-US" sz="2800" b="1" dirty="0" smtClean="0">
                <a:solidFill>
                  <a:srgbClr val="2E6EBC"/>
                </a:solidFill>
              </a:rPr>
              <a:t>Neuron</a:t>
            </a:r>
          </a:p>
          <a:p>
            <a:pPr algn="ctr"/>
            <a:r>
              <a:rPr lang="en-US" b="1" dirty="0" smtClean="0">
                <a:solidFill>
                  <a:srgbClr val="2E6EBC"/>
                </a:solidFill>
              </a:rPr>
              <a:t>High Sensitivity</a:t>
            </a:r>
            <a:endParaRPr lang="en-US" b="1" dirty="0">
              <a:solidFill>
                <a:srgbClr val="2E6EBC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58000" y="4267200"/>
            <a:ext cx="1668213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2"/>
                </a:solidFill>
              </a:rPr>
              <a:t>High </a:t>
            </a:r>
          </a:p>
          <a:p>
            <a:pPr algn="ctr"/>
            <a:r>
              <a:rPr lang="en-US" sz="2800" b="1" dirty="0" smtClean="0">
                <a:solidFill>
                  <a:schemeClr val="accent2"/>
                </a:solidFill>
              </a:rPr>
              <a:t>Threshold</a:t>
            </a:r>
          </a:p>
          <a:p>
            <a:pPr algn="ctr"/>
            <a:r>
              <a:rPr lang="en-US" sz="2800" b="1" dirty="0" smtClean="0">
                <a:solidFill>
                  <a:schemeClr val="accent2"/>
                </a:solidFill>
              </a:rPr>
              <a:t>Neuron</a:t>
            </a:r>
          </a:p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Low Sensitivity</a:t>
            </a:r>
          </a:p>
        </p:txBody>
      </p:sp>
    </p:spTree>
    <p:extLst>
      <p:ext uri="{BB962C8B-B14F-4D97-AF65-F5344CB8AC3E}">
        <p14:creationId xmlns:p14="http://schemas.microsoft.com/office/powerpoint/2010/main" val="354848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Greater Intensity = Faster Cortical Response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chemeClr val="accent2"/>
                </a:solidFill>
              </a:rPr>
              <a:t>Less Sensitive Neurons Fire at High Stimulus Intensity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2" t="17338" r="45119" b="18183"/>
          <a:stretch/>
        </p:blipFill>
        <p:spPr bwMode="auto">
          <a:xfrm>
            <a:off x="2362198" y="2286000"/>
            <a:ext cx="4617929" cy="3888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352800" y="6174783"/>
            <a:ext cx="28620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Stimulus Intensity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-50097" y="3968781"/>
            <a:ext cx="43013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Firing Rate *100 per second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4240581" y="3899595"/>
            <a:ext cx="430581" cy="330796"/>
          </a:xfrm>
          <a:prstGeom prst="straightConnector1">
            <a:avLst/>
          </a:prstGeom>
          <a:ln w="50800">
            <a:solidFill>
              <a:srgbClr val="2E6EB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6214802" y="4876800"/>
            <a:ext cx="871799" cy="387698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787657" y="6067061"/>
            <a:ext cx="576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Low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362224" y="6036808"/>
            <a:ext cx="619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High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787657" y="2819400"/>
            <a:ext cx="1668213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2E6EBC"/>
                </a:solidFill>
              </a:rPr>
              <a:t>Low </a:t>
            </a:r>
          </a:p>
          <a:p>
            <a:pPr algn="ctr"/>
            <a:r>
              <a:rPr lang="en-US" sz="2800" b="1" dirty="0" smtClean="0">
                <a:solidFill>
                  <a:srgbClr val="2E6EBC"/>
                </a:solidFill>
              </a:rPr>
              <a:t>Threshold</a:t>
            </a:r>
          </a:p>
          <a:p>
            <a:pPr algn="ctr"/>
            <a:r>
              <a:rPr lang="en-US" sz="2800" b="1" dirty="0" smtClean="0">
                <a:solidFill>
                  <a:srgbClr val="2E6EBC"/>
                </a:solidFill>
              </a:rPr>
              <a:t>Neuron</a:t>
            </a:r>
          </a:p>
          <a:p>
            <a:pPr algn="ctr"/>
            <a:r>
              <a:rPr lang="en-US" b="1" dirty="0" smtClean="0">
                <a:solidFill>
                  <a:srgbClr val="2E6EBC"/>
                </a:solidFill>
              </a:rPr>
              <a:t>High Sensitivity</a:t>
            </a:r>
            <a:endParaRPr lang="en-US" b="1" dirty="0">
              <a:solidFill>
                <a:srgbClr val="2E6EBC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58000" y="4267200"/>
            <a:ext cx="1668213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2"/>
                </a:solidFill>
              </a:rPr>
              <a:t>High </a:t>
            </a:r>
          </a:p>
          <a:p>
            <a:pPr algn="ctr"/>
            <a:r>
              <a:rPr lang="en-US" sz="2800" b="1" dirty="0" smtClean="0">
                <a:solidFill>
                  <a:schemeClr val="accent2"/>
                </a:solidFill>
              </a:rPr>
              <a:t>Threshold</a:t>
            </a:r>
          </a:p>
          <a:p>
            <a:pPr algn="ctr"/>
            <a:r>
              <a:rPr lang="en-US" sz="2800" b="1" dirty="0" smtClean="0">
                <a:solidFill>
                  <a:schemeClr val="accent2"/>
                </a:solidFill>
              </a:rPr>
              <a:t>Neuron</a:t>
            </a:r>
          </a:p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Low Sensitivity</a:t>
            </a:r>
          </a:p>
        </p:txBody>
      </p:sp>
    </p:spTree>
    <p:extLst>
      <p:ext uri="{BB962C8B-B14F-4D97-AF65-F5344CB8AC3E}">
        <p14:creationId xmlns:p14="http://schemas.microsoft.com/office/powerpoint/2010/main" val="403155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Greater Intensity = Faster Cortical Response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00B050"/>
                </a:solidFill>
              </a:rPr>
              <a:t>At the highest intensities “all” neurons fire maximally</a:t>
            </a:r>
            <a:endParaRPr lang="en-US" dirty="0" smtClean="0">
              <a:solidFill>
                <a:srgbClr val="00B05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2" t="17338" r="45119" b="18183"/>
          <a:stretch/>
        </p:blipFill>
        <p:spPr bwMode="auto">
          <a:xfrm>
            <a:off x="2362198" y="2286000"/>
            <a:ext cx="4617929" cy="3888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352800" y="6174783"/>
            <a:ext cx="28620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Stimulus Intensity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-50097" y="3968781"/>
            <a:ext cx="43013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Firing Rate *100 per second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4240581" y="3899595"/>
            <a:ext cx="430581" cy="330796"/>
          </a:xfrm>
          <a:prstGeom prst="straightConnector1">
            <a:avLst/>
          </a:prstGeom>
          <a:ln w="50800">
            <a:solidFill>
              <a:srgbClr val="2E6EB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6214802" y="4876800"/>
            <a:ext cx="871799" cy="387698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787657" y="6067061"/>
            <a:ext cx="576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Low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362224" y="6036808"/>
            <a:ext cx="619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High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787657" y="2819400"/>
            <a:ext cx="1668213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2E6EBC"/>
                </a:solidFill>
              </a:rPr>
              <a:t>Low </a:t>
            </a:r>
          </a:p>
          <a:p>
            <a:pPr algn="ctr"/>
            <a:r>
              <a:rPr lang="en-US" sz="2800" b="1" dirty="0" smtClean="0">
                <a:solidFill>
                  <a:srgbClr val="2E6EBC"/>
                </a:solidFill>
              </a:rPr>
              <a:t>Threshold</a:t>
            </a:r>
          </a:p>
          <a:p>
            <a:pPr algn="ctr"/>
            <a:r>
              <a:rPr lang="en-US" sz="2800" b="1" dirty="0" smtClean="0">
                <a:solidFill>
                  <a:srgbClr val="2E6EBC"/>
                </a:solidFill>
              </a:rPr>
              <a:t>Neuron</a:t>
            </a:r>
          </a:p>
          <a:p>
            <a:pPr algn="ctr"/>
            <a:r>
              <a:rPr lang="en-US" b="1" dirty="0" smtClean="0">
                <a:solidFill>
                  <a:srgbClr val="2E6EBC"/>
                </a:solidFill>
              </a:rPr>
              <a:t>High Sensitivity</a:t>
            </a:r>
            <a:endParaRPr lang="en-US" b="1" dirty="0">
              <a:solidFill>
                <a:srgbClr val="2E6EBC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58000" y="4267200"/>
            <a:ext cx="1668213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2"/>
                </a:solidFill>
              </a:rPr>
              <a:t>High </a:t>
            </a:r>
          </a:p>
          <a:p>
            <a:pPr algn="ctr"/>
            <a:r>
              <a:rPr lang="en-US" sz="2800" b="1" dirty="0" smtClean="0">
                <a:solidFill>
                  <a:schemeClr val="accent2"/>
                </a:solidFill>
              </a:rPr>
              <a:t>Threshold</a:t>
            </a:r>
          </a:p>
          <a:p>
            <a:pPr algn="ctr"/>
            <a:r>
              <a:rPr lang="en-US" sz="2800" b="1" dirty="0" smtClean="0">
                <a:solidFill>
                  <a:schemeClr val="accent2"/>
                </a:solidFill>
              </a:rPr>
              <a:t>Neuron</a:t>
            </a:r>
          </a:p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Low Sensitivity</a:t>
            </a:r>
          </a:p>
        </p:txBody>
      </p:sp>
    </p:spTree>
    <p:extLst>
      <p:ext uri="{BB962C8B-B14F-4D97-AF65-F5344CB8AC3E}">
        <p14:creationId xmlns:p14="http://schemas.microsoft.com/office/powerpoint/2010/main" val="104452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DUWindows7\AppData\Local\Microsoft\Windows\Temporary Internet Files\Content.IE5\ILPS5V0G\MC900438717[1]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78" r="25085"/>
          <a:stretch/>
        </p:blipFill>
        <p:spPr bwMode="auto">
          <a:xfrm>
            <a:off x="2490319" y="-30216"/>
            <a:ext cx="4062881" cy="6888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5337" y="533400"/>
            <a:ext cx="18523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Pre-Synaptic 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Neuron</a:t>
            </a:r>
          </a:p>
        </p:txBody>
      </p:sp>
      <p:pic>
        <p:nvPicPr>
          <p:cNvPr id="6" name="Picture 3" descr="C:\Users\DUWindows7\AppData\Local\Microsoft\Windows\Temporary Internet Files\Content.IE5\ILPS5V0G\MC900438717[1]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78" r="66355" b="50000"/>
          <a:stretch/>
        </p:blipFill>
        <p:spPr bwMode="auto">
          <a:xfrm rot="16200000">
            <a:off x="3912161" y="1854760"/>
            <a:ext cx="1219198" cy="4062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92080" y="4800600"/>
            <a:ext cx="19788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Post-Synaptic 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Neuron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148882" y="3470701"/>
            <a:ext cx="12320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FF"/>
                </a:solidFill>
              </a:rPr>
              <a:t>Synapse</a:t>
            </a:r>
            <a:endParaRPr lang="en-US" sz="2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24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357</Words>
  <Application>Microsoft Office PowerPoint</Application>
  <PresentationFormat>On-screen Show (4:3)</PresentationFormat>
  <Paragraphs>127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Greater Intensity = Faster Cortical Response</vt:lpstr>
      <vt:lpstr>Greater Intensity = Faster Cortical Response</vt:lpstr>
      <vt:lpstr>Greater Intensity = Faster Cortical Response</vt:lpstr>
      <vt:lpstr>Greater Intensity = Faster Cortical Response</vt:lpstr>
      <vt:lpstr>Greater Intensity = Faster Cortical Response</vt:lpstr>
      <vt:lpstr>Greater Intensity = Faster Cortical Response</vt:lpstr>
      <vt:lpstr>Greater Intensity = Faster Cortical Response</vt:lpstr>
      <vt:lpstr>Greater Intensity = Faster Cortical Response</vt:lpstr>
      <vt:lpstr>PowerPoint Presentation</vt:lpstr>
      <vt:lpstr>PowerPoint Presentation</vt:lpstr>
      <vt:lpstr>PowerPoint Presentation</vt:lpstr>
      <vt:lpstr>Integrate &amp; Fire Neurons</vt:lpstr>
      <vt:lpstr>Integrate &amp; Fire Neurons</vt:lpstr>
      <vt:lpstr>Integrate &amp; Fire Neurons</vt:lpstr>
      <vt:lpstr>Integrate &amp; Fire Neurons</vt:lpstr>
      <vt:lpstr>Greater Intensity = Faster Cortical Response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Greater Intensity = Faster Cortical Response</dc:title>
  <dc:creator>DUWindows7</dc:creator>
  <cp:lastModifiedBy>DUWindows7</cp:lastModifiedBy>
  <cp:revision>8</cp:revision>
  <dcterms:created xsi:type="dcterms:W3CDTF">2013-03-13T13:13:31Z</dcterms:created>
  <dcterms:modified xsi:type="dcterms:W3CDTF">2013-03-13T14:57:48Z</dcterms:modified>
</cp:coreProperties>
</file>